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722" r:id="rId4"/>
    <p:sldId id="724" r:id="rId5"/>
    <p:sldId id="720" r:id="rId6"/>
    <p:sldId id="723" r:id="rId7"/>
    <p:sldId id="740" r:id="rId8"/>
    <p:sldId id="741" r:id="rId9"/>
    <p:sldId id="742" r:id="rId10"/>
    <p:sldId id="743" r:id="rId11"/>
    <p:sldId id="721" r:id="rId12"/>
    <p:sldId id="728" r:id="rId13"/>
    <p:sldId id="670" r:id="rId14"/>
    <p:sldId id="730" r:id="rId15"/>
    <p:sldId id="732" r:id="rId16"/>
    <p:sldId id="735" r:id="rId17"/>
    <p:sldId id="736" r:id="rId18"/>
    <p:sldId id="738" r:id="rId19"/>
    <p:sldId id="737" r:id="rId20"/>
    <p:sldId id="747" r:id="rId21"/>
    <p:sldId id="731" r:id="rId22"/>
    <p:sldId id="739" r:id="rId23"/>
    <p:sldId id="744" r:id="rId24"/>
    <p:sldId id="745" r:id="rId25"/>
    <p:sldId id="749" r:id="rId26"/>
    <p:sldId id="729" r:id="rId27"/>
    <p:sldId id="748" r:id="rId28"/>
    <p:sldId id="751" r:id="rId29"/>
    <p:sldId id="752" r:id="rId30"/>
    <p:sldId id="753" r:id="rId31"/>
    <p:sldId id="759" r:id="rId32"/>
    <p:sldId id="760" r:id="rId33"/>
    <p:sldId id="756" r:id="rId34"/>
    <p:sldId id="757" r:id="rId35"/>
    <p:sldId id="761" r:id="rId36"/>
    <p:sldId id="725" r:id="rId37"/>
    <p:sldId id="754" r:id="rId38"/>
    <p:sldId id="762" r:id="rId39"/>
    <p:sldId id="758" r:id="rId40"/>
    <p:sldId id="755" r:id="rId41"/>
    <p:sldId id="764" r:id="rId42"/>
    <p:sldId id="769" r:id="rId43"/>
    <p:sldId id="765" r:id="rId44"/>
    <p:sldId id="766" r:id="rId45"/>
    <p:sldId id="767" r:id="rId46"/>
    <p:sldId id="768" r:id="rId47"/>
    <p:sldId id="763" r:id="rId48"/>
    <p:sldId id="770" r:id="rId49"/>
    <p:sldId id="77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DAFB"/>
    <a:srgbClr val="FFD700"/>
    <a:srgbClr val="C0C0C0"/>
    <a:srgbClr val="FFC0CB"/>
    <a:srgbClr val="FF00FF"/>
    <a:srgbClr val="00FFFF"/>
    <a:srgbClr val="EDEFF0"/>
    <a:srgbClr val="000000"/>
    <a:srgbClr val="7F7F7F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36" autoAdjust="0"/>
    <p:restoredTop sz="92639" autoAdjust="0"/>
  </p:normalViewPr>
  <p:slideViewPr>
    <p:cSldViewPr snapToGrid="0">
      <p:cViewPr varScale="1">
        <p:scale>
          <a:sx n="83" d="100"/>
          <a:sy n="83" d="100"/>
        </p:scale>
        <p:origin x="59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9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73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13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22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01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27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59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41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0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5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6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68CA1">
                <a:lumMod val="66000"/>
              </a:srgbClr>
            </a:gs>
            <a:gs pos="49000">
              <a:srgbClr val="3B4C5B">
                <a:lumMod val="81000"/>
              </a:srgbClr>
            </a:gs>
            <a:gs pos="100000">
              <a:srgbClr val="22303D"/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D847C-8780-43D5-87A8-A6DA69FBA78E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1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303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4547D-E852-4AD3-B783-38CC122B9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rgbClr val="FF0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ข้อเสียของแอพ </a:t>
            </a:r>
            <a:r>
              <a:rPr lang="en-US" b="1" dirty="0">
                <a:solidFill>
                  <a:srgbClr val="FF0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Hybrid</a:t>
            </a:r>
            <a:endParaRPr lang="th-TH" b="1" dirty="0">
              <a:solidFill>
                <a:srgbClr val="FF00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36A20-6F03-4D52-98F2-C630EAFAF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เขียนแอพขึ้นมาแล้ว </a:t>
            </a:r>
            <a:r>
              <a:rPr lang="th-TH" sz="40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ไม่สามารถใช้งานข้ามระบบปฏิบัติการได้</a:t>
            </a:r>
          </a:p>
          <a:p>
            <a:r>
              <a:rPr lang="th-TH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ต้องอาศัยความพยายามในการเรียนรู้อย่างมาก</a:t>
            </a:r>
          </a:p>
          <a:p>
            <a:r>
              <a:rPr lang="th-TH" sz="40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ค่าใช้จ่ายในการพัฒนาสูง </a:t>
            </a:r>
            <a:r>
              <a:rPr lang="th-TH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หากต้องการพัฒนาแอ</a:t>
            </a:r>
            <a:r>
              <a:rPr lang="th-TH" sz="4000" dirty="0" err="1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พห</a:t>
            </a:r>
            <a:r>
              <a:rPr lang="th-TH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ลายระบบ</a:t>
            </a:r>
          </a:p>
          <a:p>
            <a:endParaRPr lang="th-TH" sz="40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17208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1657" y="2626421"/>
            <a:ext cx="11291814" cy="1729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แล้วถ้ารู้แค่</a:t>
            </a:r>
            <a:r>
              <a:rPr lang="th-TH" sz="115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ภาษาเดียว</a:t>
            </a:r>
            <a:r>
              <a:rPr lang="th-TH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ล่ะ</a:t>
            </a:r>
          </a:p>
          <a:p>
            <a:pPr algn="ctr"/>
            <a:r>
              <a:rPr lang="th-TH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จะเขียนทั้ง </a:t>
            </a:r>
            <a:r>
              <a:rPr lang="en-US" sz="11500" dirty="0">
                <a:solidFill>
                  <a:srgbClr val="92D05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Android</a:t>
            </a:r>
            <a:r>
              <a:rPr lang="en-US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th-TH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และ </a:t>
            </a:r>
            <a:r>
              <a:rPr lang="en-US" sz="11500" dirty="0">
                <a:solidFill>
                  <a:srgbClr val="FF0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iOS</a:t>
            </a:r>
            <a:r>
              <a:rPr lang="en-US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th-TH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ได้มั้ย</a:t>
            </a:r>
            <a:r>
              <a:rPr lang="en-US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39453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50085" y="1585127"/>
            <a:ext cx="4602542" cy="377026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239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ได้</a:t>
            </a:r>
            <a:r>
              <a:rPr lang="th-TH" sz="23900" b="1" dirty="0" err="1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ดิ</a:t>
            </a:r>
            <a:r>
              <a:rPr lang="en-US" sz="239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!</a:t>
            </a:r>
            <a:endParaRPr lang="th-TH" sz="239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82093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7797" y="1300433"/>
            <a:ext cx="7047122" cy="433965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13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แบ่งออกเป็น</a:t>
            </a:r>
          </a:p>
          <a:p>
            <a:pPr algn="ctr"/>
            <a:r>
              <a:rPr lang="th-TH" sz="13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 ประเภท</a:t>
            </a:r>
            <a:endParaRPr lang="th-TH" sz="138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59488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60047" y="2362262"/>
            <a:ext cx="6782626" cy="221599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13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1. </a:t>
            </a:r>
            <a:r>
              <a:rPr lang="en-US" sz="13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Hybrid</a:t>
            </a:r>
            <a:endParaRPr lang="th-TH" sz="138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97194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2295" y="1275603"/>
            <a:ext cx="556915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Hybrid App:</a:t>
            </a:r>
          </a:p>
        </p:txBody>
      </p:sp>
      <p:sp>
        <p:nvSpPr>
          <p:cNvPr id="6" name="Rectangle 5"/>
          <p:cNvSpPr/>
          <p:nvPr/>
        </p:nvSpPr>
        <p:spPr>
          <a:xfrm>
            <a:off x="999935" y="2814843"/>
            <a:ext cx="7810151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จะเขียนด้วยเทคโนโลยีของเว็บทั้งหมด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มีทั้ง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HTML, CSS, JavaScript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ทำงานคล้ายกับการเปิดเว็บบนมือถือ</a:t>
            </a:r>
          </a:p>
        </p:txBody>
      </p:sp>
    </p:spTree>
    <p:extLst>
      <p:ext uri="{BB962C8B-B14F-4D97-AF65-F5344CB8AC3E}">
        <p14:creationId xmlns:p14="http://schemas.microsoft.com/office/powerpoint/2010/main" val="21012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4547D-E852-4AD3-B783-38CC122B9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rgbClr val="92D05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ข้อดีของแอพ </a:t>
            </a:r>
            <a:r>
              <a:rPr lang="en-US" b="1" dirty="0">
                <a:solidFill>
                  <a:srgbClr val="92D05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Hybrid</a:t>
            </a:r>
            <a:endParaRPr lang="th-TH" b="1" dirty="0">
              <a:solidFill>
                <a:srgbClr val="92D05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36A20-6F03-4D52-98F2-C630EAFAF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40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พัฒนาง่าย</a:t>
            </a:r>
            <a:r>
              <a:rPr lang="th-TH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ถ้าคุณทำเว็บได้ คุณก็เขียนแอพ </a:t>
            </a:r>
            <a:r>
              <a:rPr lang="en-US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Hybrid </a:t>
            </a:r>
            <a:r>
              <a:rPr lang="th-TH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ได้เช่นกัน</a:t>
            </a:r>
          </a:p>
          <a:p>
            <a:r>
              <a:rPr lang="th-TH" sz="40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เขียนครั้งเดียว</a:t>
            </a:r>
            <a:r>
              <a:rPr lang="th-TH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ก็ทำงานได้ทั้ง </a:t>
            </a:r>
            <a:r>
              <a:rPr lang="en-US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Android </a:t>
            </a:r>
            <a:r>
              <a:rPr lang="th-TH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และ </a:t>
            </a:r>
            <a:r>
              <a:rPr lang="en-US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iOS </a:t>
            </a:r>
            <a:r>
              <a:rPr lang="th-TH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ทันที</a:t>
            </a:r>
          </a:p>
          <a:p>
            <a:r>
              <a:rPr lang="th-TH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เนื่องจากเทคโนโลยีเว็บมีมานานแล้ว เพราะฉะนั้น</a:t>
            </a:r>
            <a:r>
              <a:rPr lang="th-TH" sz="40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มีเครื่องมือมากมาย</a:t>
            </a:r>
            <a:r>
              <a:rPr lang="th-TH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ให้เลือกใช้งาน และถ้าเจอปัญหา</a:t>
            </a:r>
            <a:r>
              <a:rPr lang="th-TH" sz="40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ติดตรงไหน </a:t>
            </a:r>
            <a:r>
              <a:rPr lang="en-US" sz="40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Google </a:t>
            </a:r>
            <a:r>
              <a:rPr lang="th-TH" sz="40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เจอแน่นอน</a:t>
            </a:r>
          </a:p>
        </p:txBody>
      </p:sp>
    </p:spTree>
    <p:extLst>
      <p:ext uri="{BB962C8B-B14F-4D97-AF65-F5344CB8AC3E}">
        <p14:creationId xmlns:p14="http://schemas.microsoft.com/office/powerpoint/2010/main" val="898836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4547D-E852-4AD3-B783-38CC122B9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h-TH" b="1">
                <a:solidFill>
                  <a:srgbClr val="FF0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ข้อเสียของแอพ </a:t>
            </a:r>
            <a:r>
              <a:rPr lang="en-US" b="1">
                <a:solidFill>
                  <a:srgbClr val="FF0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Hybrid</a:t>
            </a:r>
            <a:endParaRPr lang="th-TH" b="1" dirty="0">
              <a:solidFill>
                <a:srgbClr val="FF00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36A20-6F03-4D52-98F2-C630EAFAF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th-TH" sz="400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ช้าๆ หน่วงๆ </a:t>
            </a:r>
            <a:r>
              <a:rPr lang="th-TH" sz="400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เพราะทำงานเหมือนเปิดเว็บบนเบราเซอร์</a:t>
            </a:r>
          </a:p>
          <a:p>
            <a:r>
              <a:rPr lang="th-TH" sz="400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ไม่เหมาะในการพัฒนาแอพที่มีความซับซ้อน </a:t>
            </a:r>
            <a:r>
              <a:rPr lang="th-TH" sz="400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เพราะไม่สามารถรีดประสิทธิภาพการทำงานของอุปกรณ์ได้เต็มที่</a:t>
            </a:r>
            <a:endParaRPr lang="th-TH" sz="40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pic>
        <p:nvPicPr>
          <p:cNvPr id="4" name="Picture 6" descr="Image result for snail graphic gif">
            <a:extLst>
              <a:ext uri="{FF2B5EF4-FFF2-40B4-BE49-F238E27FC236}">
                <a16:creationId xmlns:a16="http://schemas.microsoft.com/office/drawing/2014/main" id="{3A36037A-24DE-43F6-9A15-81CFC171C4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332760" y="5168749"/>
            <a:ext cx="34861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69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84 1.85185E-6 L -1.31498 1.85185E-6 " pathEditMode="relative" rAng="0" ptsTypes="AA">
                                      <p:cBhvr>
                                        <p:cTn id="6" dur="32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7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mage result for cordova logo">
            <a:extLst>
              <a:ext uri="{FF2B5EF4-FFF2-40B4-BE49-F238E27FC236}">
                <a16:creationId xmlns:a16="http://schemas.microsoft.com/office/drawing/2014/main" id="{04D3B41E-2B71-4D96-AFC8-0B7016678F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5435" y="307582"/>
            <a:ext cx="4624813" cy="206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phonegap png">
            <a:extLst>
              <a:ext uri="{FF2B5EF4-FFF2-40B4-BE49-F238E27FC236}">
                <a16:creationId xmlns:a16="http://schemas.microsoft.com/office/drawing/2014/main" id="{76E05E99-CCC9-4187-9C00-CBA93AD0D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877" y="3161884"/>
            <a:ext cx="2150645" cy="322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Intel XDK png">
            <a:extLst>
              <a:ext uri="{FF2B5EF4-FFF2-40B4-BE49-F238E27FC236}">
                <a16:creationId xmlns:a16="http://schemas.microsoft.com/office/drawing/2014/main" id="{86DB4E97-7D83-4266-BEEA-5F2BFFDE9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335" y="4198520"/>
            <a:ext cx="4117005" cy="202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Image result for framework7 png">
            <a:extLst>
              <a:ext uri="{FF2B5EF4-FFF2-40B4-BE49-F238E27FC236}">
                <a16:creationId xmlns:a16="http://schemas.microsoft.com/office/drawing/2014/main" id="{4AFAD64C-9798-433B-B394-64B931E69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0" y="21018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ionic png">
            <a:extLst>
              <a:ext uri="{FF2B5EF4-FFF2-40B4-BE49-F238E27FC236}">
                <a16:creationId xmlns:a16="http://schemas.microsoft.com/office/drawing/2014/main" id="{55BB3FB1-135C-4199-907A-DBBA9DDD9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391" y="571241"/>
            <a:ext cx="2666090" cy="295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22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17-06-24_01-13-40">
            <a:hlinkClick r:id="" action="ppaction://media"/>
            <a:extLst>
              <a:ext uri="{FF2B5EF4-FFF2-40B4-BE49-F238E27FC236}">
                <a16:creationId xmlns:a16="http://schemas.microsoft.com/office/drawing/2014/main" id="{F164DE64-ADBD-4409-8275-AF301EFA06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87418" y="463060"/>
            <a:ext cx="3381567" cy="6002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ionic png">
            <a:extLst>
              <a:ext uri="{FF2B5EF4-FFF2-40B4-BE49-F238E27FC236}">
                <a16:creationId xmlns:a16="http://schemas.microsoft.com/office/drawing/2014/main" id="{08BFD8BB-67DA-43FF-9F6B-EF73F8C0F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241" y="467495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23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14976" y="3719377"/>
            <a:ext cx="10515600" cy="1010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Programming for the </a:t>
            </a:r>
            <a:r>
              <a:rPr lang="en-US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Noobs</a:t>
            </a:r>
            <a:endParaRPr lang="en-US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297551" y="4729906"/>
            <a:ext cx="1633025" cy="42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/>
                </a:solidFill>
                <a:cs typeface="Aharoni" panose="02010803020104030203" pitchFamily="2" charset="-79"/>
              </a:rPr>
              <a:t>Episode 10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402618" y="5285030"/>
            <a:ext cx="2527958" cy="455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Mobile Application</a:t>
            </a:r>
          </a:p>
        </p:txBody>
      </p:sp>
    </p:spTree>
    <p:extLst>
      <p:ext uri="{BB962C8B-B14F-4D97-AF65-F5344CB8AC3E}">
        <p14:creationId xmlns:p14="http://schemas.microsoft.com/office/powerpoint/2010/main" val="2255257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4388" y="1872734"/>
            <a:ext cx="11210120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แอพ 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Hybrid </a:t>
            </a:r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เหมาะกับ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แอพที่ไม่ซับซ้อน แสดงข้อมูลไม่มาก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ใช้ในระยะเวลาสั้น หรือมีทรัพยากรในการพัฒนาที่จำกัด</a:t>
            </a:r>
          </a:p>
        </p:txBody>
      </p:sp>
    </p:spTree>
    <p:extLst>
      <p:ext uri="{BB962C8B-B14F-4D97-AF65-F5344CB8AC3E}">
        <p14:creationId xmlns:p14="http://schemas.microsoft.com/office/powerpoint/2010/main" val="3774641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1509" y="2423817"/>
            <a:ext cx="11799705" cy="209288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125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2. </a:t>
            </a:r>
            <a:r>
              <a:rPr lang="en-US" sz="125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Cross-Platform</a:t>
            </a:r>
            <a:endParaRPr lang="th-TH" sz="125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96382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2295" y="1275603"/>
            <a:ext cx="922444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Cross-Platform App:</a:t>
            </a:r>
          </a:p>
        </p:txBody>
      </p:sp>
      <p:sp>
        <p:nvSpPr>
          <p:cNvPr id="6" name="Rectangle 5"/>
          <p:cNvSpPr/>
          <p:nvPr/>
        </p:nvSpPr>
        <p:spPr>
          <a:xfrm>
            <a:off x="999935" y="2814843"/>
            <a:ext cx="9640203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จะเขียนด้วย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C# JavaScript TypeScript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หรืออะไรก็ตาม ตัวโปรแกรมก็จะแปลงให้เป็น</a:t>
            </a:r>
            <a:b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</a:b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Native App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ให้ทันที</a:t>
            </a:r>
          </a:p>
        </p:txBody>
      </p:sp>
    </p:spTree>
    <p:extLst>
      <p:ext uri="{BB962C8B-B14F-4D97-AF65-F5344CB8AC3E}">
        <p14:creationId xmlns:p14="http://schemas.microsoft.com/office/powerpoint/2010/main" val="67665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4547D-E852-4AD3-B783-38CC122B9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rgbClr val="92D05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ข้อดีของแอพ </a:t>
            </a:r>
            <a:r>
              <a:rPr lang="en-US" b="1" dirty="0">
                <a:solidFill>
                  <a:srgbClr val="92D05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Cross-Platform</a:t>
            </a:r>
            <a:endParaRPr lang="th-TH" b="1" dirty="0">
              <a:solidFill>
                <a:srgbClr val="92D05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36A20-6F03-4D52-98F2-C630EAFAF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40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พัฒนาง่ายกว่า</a:t>
            </a:r>
            <a:r>
              <a:rPr lang="th-TH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Native </a:t>
            </a:r>
            <a:r>
              <a:rPr lang="th-TH" sz="4000" dirty="0" err="1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ล้วนๆ</a:t>
            </a:r>
            <a:endParaRPr lang="th-TH" sz="40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r>
              <a:rPr lang="th-TH" sz="40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เขียนครั้งเดียว </a:t>
            </a:r>
            <a:r>
              <a:rPr lang="th-TH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ก็ทำงานได้ทั้ง </a:t>
            </a:r>
            <a:r>
              <a:rPr lang="en-US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Android </a:t>
            </a:r>
            <a:r>
              <a:rPr lang="th-TH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และ </a:t>
            </a:r>
            <a:r>
              <a:rPr lang="en-US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iOS </a:t>
            </a:r>
            <a:r>
              <a:rPr lang="th-TH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ทันที</a:t>
            </a:r>
          </a:p>
          <a:p>
            <a:r>
              <a:rPr lang="th-TH" sz="40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ประสิทธิภาพใกล้เคียง</a:t>
            </a:r>
            <a:r>
              <a:rPr lang="th-TH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Native</a:t>
            </a:r>
            <a:endParaRPr lang="th-TH" sz="4000" dirty="0">
              <a:solidFill>
                <a:srgbClr val="FFFF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40752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4547D-E852-4AD3-B783-38CC122B9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rgbClr val="FF0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ข้อเสียของแอพ </a:t>
            </a:r>
            <a:r>
              <a:rPr lang="en-US" b="1" dirty="0">
                <a:solidFill>
                  <a:srgbClr val="FF0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Cross-Platform</a:t>
            </a:r>
            <a:endParaRPr lang="th-TH" b="1" dirty="0">
              <a:solidFill>
                <a:srgbClr val="FF00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36A20-6F03-4D52-98F2-C630EAFAF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เพื่อใช้ฟีเจอร์บางอย่าง </a:t>
            </a:r>
            <a:r>
              <a:rPr lang="th-TH" sz="40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บางครั้งก็ต้องเขียน </a:t>
            </a:r>
            <a:r>
              <a:rPr lang="en-US" sz="40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Native </a:t>
            </a:r>
            <a:r>
              <a:rPr lang="th-TH" sz="40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ผสม</a:t>
            </a:r>
          </a:p>
          <a:p>
            <a:r>
              <a:rPr lang="th-TH" sz="40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ใช้เวลาในการศึกษาพอสมควร </a:t>
            </a:r>
            <a:r>
              <a:rPr lang="th-TH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ถึงแม้จะน้อยกว่า </a:t>
            </a:r>
            <a:r>
              <a:rPr lang="en-US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Native </a:t>
            </a:r>
            <a:r>
              <a:rPr lang="th-TH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ก็เถอะ</a:t>
            </a:r>
          </a:p>
          <a:p>
            <a:r>
              <a:rPr lang="th-TH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หน้าตาของแอพ ขึ้นอยู่กับว่าพัฒนาด้วยเครื่องมืออะไร</a:t>
            </a:r>
          </a:p>
          <a:p>
            <a:r>
              <a:rPr lang="th-TH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ถึงแม้จะทำงานเร็วแค่ไหน สุดท้ายก็ไม่ได้เต็ม</a:t>
            </a:r>
            <a:r>
              <a:rPr lang="th-TH" sz="4000" dirty="0" err="1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แม็กซ์</a:t>
            </a:r>
            <a:r>
              <a:rPr lang="th-TH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เหมือน</a:t>
            </a:r>
            <a:br>
              <a:rPr lang="en-US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</a:br>
            <a:r>
              <a:rPr lang="en-US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Native </a:t>
            </a:r>
            <a:r>
              <a:rPr lang="th-TH" sz="4000" dirty="0" err="1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ล้วนๆ</a:t>
            </a:r>
            <a:r>
              <a:rPr lang="th-TH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อยู่ดี</a:t>
            </a:r>
          </a:p>
        </p:txBody>
      </p:sp>
    </p:spTree>
    <p:extLst>
      <p:ext uri="{BB962C8B-B14F-4D97-AF65-F5344CB8AC3E}">
        <p14:creationId xmlns:p14="http://schemas.microsoft.com/office/powerpoint/2010/main" val="3006344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nativescript png">
            <a:extLst>
              <a:ext uri="{FF2B5EF4-FFF2-40B4-BE49-F238E27FC236}">
                <a16:creationId xmlns:a16="http://schemas.microsoft.com/office/drawing/2014/main" id="{1A3A5062-5B85-4B0F-B6EB-944085C75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941" y="419583"/>
            <a:ext cx="1951712" cy="195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react native png">
            <a:extLst>
              <a:ext uri="{FF2B5EF4-FFF2-40B4-BE49-F238E27FC236}">
                <a16:creationId xmlns:a16="http://schemas.microsoft.com/office/drawing/2014/main" id="{0846412E-00A2-433F-85CF-13934F1B0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791" y="861947"/>
            <a:ext cx="6927273" cy="132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unity png">
            <a:extLst>
              <a:ext uri="{FF2B5EF4-FFF2-40B4-BE49-F238E27FC236}">
                <a16:creationId xmlns:a16="http://schemas.microsoft.com/office/drawing/2014/main" id="{E54A44D2-07E1-4066-A5B9-17A89D696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143" y="5120622"/>
            <a:ext cx="4529922" cy="164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corona sdk png">
            <a:extLst>
              <a:ext uri="{FF2B5EF4-FFF2-40B4-BE49-F238E27FC236}">
                <a16:creationId xmlns:a16="http://schemas.microsoft.com/office/drawing/2014/main" id="{FF2A685F-03EA-4579-8E06-6D0DDE093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981" y="5468949"/>
            <a:ext cx="4443484" cy="94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qt  png">
            <a:extLst>
              <a:ext uri="{FF2B5EF4-FFF2-40B4-BE49-F238E27FC236}">
                <a16:creationId xmlns:a16="http://schemas.microsoft.com/office/drawing/2014/main" id="{C5497CDE-1584-4E88-9B43-87F4731E2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74" y="2712549"/>
            <a:ext cx="1816423" cy="218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xamarin png">
            <a:extLst>
              <a:ext uri="{FF2B5EF4-FFF2-40B4-BE49-F238E27FC236}">
                <a16:creationId xmlns:a16="http://schemas.microsoft.com/office/drawing/2014/main" id="{38AA1B9E-D947-41F6-AE4E-A083D88DA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192" y="2158469"/>
            <a:ext cx="7570273" cy="317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58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7-06-24_02-19-08">
            <a:hlinkClick r:id="" action="ppaction://media"/>
            <a:extLst>
              <a:ext uri="{FF2B5EF4-FFF2-40B4-BE49-F238E27FC236}">
                <a16:creationId xmlns:a16="http://schemas.microsoft.com/office/drawing/2014/main" id="{0EF7B798-EDED-4C4E-956D-8CB5045F8A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3597" y="281096"/>
            <a:ext cx="3525900" cy="6247607"/>
          </a:xfrm>
          <a:prstGeom prst="rect">
            <a:avLst/>
          </a:prstGeom>
        </p:spPr>
      </p:pic>
      <p:pic>
        <p:nvPicPr>
          <p:cNvPr id="6148" name="Picture 4" descr="Image result for react native png">
            <a:extLst>
              <a:ext uri="{FF2B5EF4-FFF2-40B4-BE49-F238E27FC236}">
                <a16:creationId xmlns:a16="http://schemas.microsoft.com/office/drawing/2014/main" id="{0BCFE5B3-6F60-4A49-B078-A7CC55EED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552" y="5752340"/>
            <a:ext cx="3231624" cy="61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53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4246" y="1872734"/>
            <a:ext cx="11598624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แอพ 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Cross-Platform </a:t>
            </a:r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เหมาะกับ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งานที่ต้องการประหยัดเวลาและทรัพยากรในการพัฒนา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แต่ต้องการให้มีประสิทธิภาพใกล้เคียง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Native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มากที่สุด</a:t>
            </a:r>
          </a:p>
        </p:txBody>
      </p:sp>
    </p:spTree>
    <p:extLst>
      <p:ext uri="{BB962C8B-B14F-4D97-AF65-F5344CB8AC3E}">
        <p14:creationId xmlns:p14="http://schemas.microsoft.com/office/powerpoint/2010/main" val="891829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60904" y="2462289"/>
            <a:ext cx="7580921" cy="201593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125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เลือกตัวไหนดี</a:t>
            </a:r>
            <a:r>
              <a:rPr lang="en-US" sz="125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  <a:endParaRPr lang="th-TH" sz="125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83677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83471" y="717246"/>
            <a:ext cx="9935797" cy="169277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10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ในสายของ </a:t>
            </a:r>
            <a:r>
              <a:rPr lang="en-US" sz="10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JavaScript</a:t>
            </a:r>
            <a:endParaRPr lang="th-TH" sz="10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pic>
        <p:nvPicPr>
          <p:cNvPr id="3" name="Picture 4" descr="Image result for react native png">
            <a:extLst>
              <a:ext uri="{FF2B5EF4-FFF2-40B4-BE49-F238E27FC236}">
                <a16:creationId xmlns:a16="http://schemas.microsoft.com/office/drawing/2014/main" id="{9AC16A4E-009F-42EA-B167-1E7359E67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175" y="285923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nativescript png">
            <a:extLst>
              <a:ext uri="{FF2B5EF4-FFF2-40B4-BE49-F238E27FC236}">
                <a16:creationId xmlns:a16="http://schemas.microsoft.com/office/drawing/2014/main" id="{45B70F3E-0E38-44FB-9B23-323065D55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22" y="3214544"/>
            <a:ext cx="2146882" cy="214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vs png">
            <a:extLst>
              <a:ext uri="{FF2B5EF4-FFF2-40B4-BE49-F238E27FC236}">
                <a16:creationId xmlns:a16="http://schemas.microsoft.com/office/drawing/2014/main" id="{F025F306-8CAC-4311-9938-AE336EDAE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498" y="3543324"/>
            <a:ext cx="1742023" cy="148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95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Image result for ios android png">
            <a:extLst>
              <a:ext uri="{FF2B5EF4-FFF2-40B4-BE49-F238E27FC236}">
                <a16:creationId xmlns:a16="http://schemas.microsoft.com/office/drawing/2014/main" id="{21BA2ADF-B2A4-403C-ACE5-37DBEA6CB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12192000" cy="594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183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2295" y="1275603"/>
            <a:ext cx="591860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8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เกณฑ์การตัดสิน</a:t>
            </a:r>
            <a:endParaRPr lang="en-US" sz="8800" b="1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9935" y="2814843"/>
            <a:ext cx="8658139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indent="-914400">
              <a:buAutoNum type="arabicPeriod"/>
            </a:pPr>
            <a:r>
              <a:rPr lang="th-TH" sz="5400" dirty="0" err="1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แบ็ค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คือใคร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  <a:endParaRPr lang="th-TH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pPr marL="914400" indent="-914400">
              <a:buAutoNum type="arabicPeriod"/>
            </a:pP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จำนวนเครื่องมือที่ช่วยในการพัฒนา</a:t>
            </a:r>
          </a:p>
          <a:p>
            <a:pPr marL="914400" indent="-914400">
              <a:buAutoNum type="arabicPeriod"/>
            </a:pP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ถ้าเกิดติดปัญหาจะมีคนช่วยตอบมั้ย?</a:t>
            </a:r>
          </a:p>
        </p:txBody>
      </p:sp>
    </p:spTree>
    <p:extLst>
      <p:ext uri="{BB962C8B-B14F-4D97-AF65-F5344CB8AC3E}">
        <p14:creationId xmlns:p14="http://schemas.microsoft.com/office/powerpoint/2010/main" val="144506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Image result for react native png">
            <a:extLst>
              <a:ext uri="{FF2B5EF4-FFF2-40B4-BE49-F238E27FC236}">
                <a16:creationId xmlns:a16="http://schemas.microsoft.com/office/drawing/2014/main" id="{9AC16A4E-009F-42EA-B167-1E7359E67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175" y="66077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nativescript png">
            <a:extLst>
              <a:ext uri="{FF2B5EF4-FFF2-40B4-BE49-F238E27FC236}">
                <a16:creationId xmlns:a16="http://schemas.microsoft.com/office/drawing/2014/main" id="{45B70F3E-0E38-44FB-9B23-323065D55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22" y="1016088"/>
            <a:ext cx="2146882" cy="214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Image result for google png">
            <a:extLst>
              <a:ext uri="{FF2B5EF4-FFF2-40B4-BE49-F238E27FC236}">
                <a16:creationId xmlns:a16="http://schemas.microsoft.com/office/drawing/2014/main" id="{81DD29DA-ADF5-4125-94DC-794F76820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491" y="4171259"/>
            <a:ext cx="4700544" cy="158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mage result for facebook png">
            <a:extLst>
              <a:ext uri="{FF2B5EF4-FFF2-40B4-BE49-F238E27FC236}">
                <a16:creationId xmlns:a16="http://schemas.microsoft.com/office/drawing/2014/main" id="{7B49BBBC-9183-4AA3-A18D-E378EA3CB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962" y="3941895"/>
            <a:ext cx="1805925" cy="180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96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Image result for react native png">
            <a:extLst>
              <a:ext uri="{FF2B5EF4-FFF2-40B4-BE49-F238E27FC236}">
                <a16:creationId xmlns:a16="http://schemas.microsoft.com/office/drawing/2014/main" id="{9AC16A4E-009F-42EA-B167-1E7359E67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175" y="66077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nativescript png">
            <a:extLst>
              <a:ext uri="{FF2B5EF4-FFF2-40B4-BE49-F238E27FC236}">
                <a16:creationId xmlns:a16="http://schemas.microsoft.com/office/drawing/2014/main" id="{45B70F3E-0E38-44FB-9B23-323065D55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22" y="1016088"/>
            <a:ext cx="2146882" cy="214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D8083A-1B6A-470C-9D6F-FA7E1E04C294}"/>
              </a:ext>
            </a:extLst>
          </p:cNvPr>
          <p:cNvSpPr txBox="1"/>
          <p:nvPr/>
        </p:nvSpPr>
        <p:spPr>
          <a:xfrm>
            <a:off x="2363822" y="4027252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1</a:t>
            </a:r>
            <a:endParaRPr lang="th-TH" sz="115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2E25F4-E37A-4133-9864-9DCA50CE5B08}"/>
              </a:ext>
            </a:extLst>
          </p:cNvPr>
          <p:cNvSpPr txBox="1"/>
          <p:nvPr/>
        </p:nvSpPr>
        <p:spPr>
          <a:xfrm>
            <a:off x="8668930" y="4027252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1</a:t>
            </a:r>
            <a:endParaRPr lang="th-TH" sz="11500" dirty="0">
              <a:solidFill>
                <a:schemeClr val="bg1"/>
              </a:solidFill>
            </a:endParaRPr>
          </a:p>
        </p:txBody>
      </p:sp>
      <p:pic>
        <p:nvPicPr>
          <p:cNvPr id="8" name="Picture 4" descr="Image result for vs png">
            <a:extLst>
              <a:ext uri="{FF2B5EF4-FFF2-40B4-BE49-F238E27FC236}">
                <a16:creationId xmlns:a16="http://schemas.microsoft.com/office/drawing/2014/main" id="{A34AB0F8-C733-48BF-8634-44A18670E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197" y="2697018"/>
            <a:ext cx="1742023" cy="148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56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EDE7C64-5C17-4D76-9BFC-1BACF6193C90}"/>
              </a:ext>
            </a:extLst>
          </p:cNvPr>
          <p:cNvGrpSpPr/>
          <p:nvPr/>
        </p:nvGrpSpPr>
        <p:grpSpPr>
          <a:xfrm>
            <a:off x="1262235" y="641620"/>
            <a:ext cx="9201996" cy="3250408"/>
            <a:chOff x="1049798" y="650856"/>
            <a:chExt cx="9201996" cy="3250408"/>
          </a:xfrm>
        </p:grpSpPr>
        <p:pic>
          <p:nvPicPr>
            <p:cNvPr id="12290" name="Picture 2" descr="Image result for github logo png">
              <a:extLst>
                <a:ext uri="{FF2B5EF4-FFF2-40B4-BE49-F238E27FC236}">
                  <a16:creationId xmlns:a16="http://schemas.microsoft.com/office/drawing/2014/main" id="{82E2231B-8B00-4C67-A736-D3FF55497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4136" y="1196719"/>
              <a:ext cx="5687658" cy="2516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2" name="Picture 4" descr="Image result for github logo png">
              <a:extLst>
                <a:ext uri="{FF2B5EF4-FFF2-40B4-BE49-F238E27FC236}">
                  <a16:creationId xmlns:a16="http://schemas.microsoft.com/office/drawing/2014/main" id="{EF8F1D10-1693-4478-98EC-D471C20186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798" y="650856"/>
              <a:ext cx="3910265" cy="3250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A511365-82A2-4E63-8EEA-E65F3941BAE9}"/>
              </a:ext>
            </a:extLst>
          </p:cNvPr>
          <p:cNvSpPr/>
          <p:nvPr/>
        </p:nvSpPr>
        <p:spPr>
          <a:xfrm>
            <a:off x="1685415" y="4526809"/>
            <a:ext cx="9219190" cy="212365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th-TH" sz="6600" b="1" dirty="0">
                <a:latin typeface="Quark" panose="02000000000000000000" pitchFamily="50" charset="-34"/>
                <a:cs typeface="Quark" panose="02000000000000000000" pitchFamily="50" charset="-34"/>
              </a:rPr>
              <a:t>ศูนย์รวมโปรแกรม </a:t>
            </a:r>
            <a:r>
              <a:rPr lang="en-US" sz="6600" b="1" dirty="0">
                <a:latin typeface="Quark" panose="02000000000000000000" pitchFamily="50" charset="-34"/>
                <a:cs typeface="Quark" panose="02000000000000000000" pitchFamily="50" charset="-34"/>
              </a:rPr>
              <a:t>Opensource</a:t>
            </a:r>
            <a:endParaRPr lang="th-TH" sz="6600" b="1" dirty="0"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pPr algn="ctr"/>
            <a:r>
              <a:rPr lang="th-TH" sz="6600" b="1" dirty="0">
                <a:latin typeface="Quark" panose="02000000000000000000" pitchFamily="50" charset="-34"/>
                <a:cs typeface="Quark" panose="02000000000000000000" pitchFamily="50" charset="-34"/>
              </a:rPr>
              <a:t>ที่ใหญ่ที่สุดในโลก</a:t>
            </a:r>
            <a:endParaRPr lang="en-US" sz="6600" b="1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70040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EDE7C64-5C17-4D76-9BFC-1BACF6193C90}"/>
              </a:ext>
            </a:extLst>
          </p:cNvPr>
          <p:cNvGrpSpPr/>
          <p:nvPr/>
        </p:nvGrpSpPr>
        <p:grpSpPr>
          <a:xfrm>
            <a:off x="3312708" y="677582"/>
            <a:ext cx="5508376" cy="1945716"/>
            <a:chOff x="1049798" y="650856"/>
            <a:chExt cx="9201996" cy="3250408"/>
          </a:xfrm>
        </p:grpSpPr>
        <p:pic>
          <p:nvPicPr>
            <p:cNvPr id="12290" name="Picture 2" descr="Image result for github logo png">
              <a:extLst>
                <a:ext uri="{FF2B5EF4-FFF2-40B4-BE49-F238E27FC236}">
                  <a16:creationId xmlns:a16="http://schemas.microsoft.com/office/drawing/2014/main" id="{82E2231B-8B00-4C67-A736-D3FF55497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4136" y="1196719"/>
              <a:ext cx="5687658" cy="2516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2" name="Picture 4" descr="Image result for github logo png">
              <a:extLst>
                <a:ext uri="{FF2B5EF4-FFF2-40B4-BE49-F238E27FC236}">
                  <a16:creationId xmlns:a16="http://schemas.microsoft.com/office/drawing/2014/main" id="{EF8F1D10-1693-4478-98EC-D471C20186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798" y="650856"/>
              <a:ext cx="3910265" cy="3250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4" descr="Image result for react native png">
            <a:extLst>
              <a:ext uri="{FF2B5EF4-FFF2-40B4-BE49-F238E27FC236}">
                <a16:creationId xmlns:a16="http://schemas.microsoft.com/office/drawing/2014/main" id="{553FA971-8702-4B05-8B46-E1AD1F348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830" y="2812763"/>
            <a:ext cx="2857500" cy="285750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nativescript png">
            <a:extLst>
              <a:ext uri="{FF2B5EF4-FFF2-40B4-BE49-F238E27FC236}">
                <a16:creationId xmlns:a16="http://schemas.microsoft.com/office/drawing/2014/main" id="{C5F498C8-0899-4D8D-AF09-B95CCA4BF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977" y="3168072"/>
            <a:ext cx="2146882" cy="21468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51CE26-67EF-45DF-845F-2E58B8714976}"/>
              </a:ext>
            </a:extLst>
          </p:cNvPr>
          <p:cNvSpPr/>
          <p:nvPr/>
        </p:nvSpPr>
        <p:spPr>
          <a:xfrm>
            <a:off x="1303097" y="5886454"/>
            <a:ext cx="33842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4000" b="1" dirty="0">
                <a:latin typeface="Quark" panose="02000000000000000000" pitchFamily="50" charset="-34"/>
                <a:cs typeface="Quark" panose="02000000000000000000" pitchFamily="50" charset="-34"/>
              </a:rPr>
              <a:t>29,245 โครงการ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3F5C61-F5CE-410B-9652-05C9BE74834E}"/>
              </a:ext>
            </a:extLst>
          </p:cNvPr>
          <p:cNvSpPr/>
          <p:nvPr/>
        </p:nvSpPr>
        <p:spPr>
          <a:xfrm>
            <a:off x="7711462" y="5791130"/>
            <a:ext cx="30844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4000" b="1" dirty="0">
                <a:latin typeface="Quark" panose="02000000000000000000" pitchFamily="50" charset="-34"/>
                <a:cs typeface="Quark" panose="02000000000000000000" pitchFamily="50" charset="-34"/>
              </a:rPr>
              <a:t>2,252 โครงการ</a:t>
            </a:r>
          </a:p>
        </p:txBody>
      </p:sp>
    </p:spTree>
    <p:extLst>
      <p:ext uri="{BB962C8B-B14F-4D97-AF65-F5344CB8AC3E}">
        <p14:creationId xmlns:p14="http://schemas.microsoft.com/office/powerpoint/2010/main" val="126183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Image result for react native png">
            <a:extLst>
              <a:ext uri="{FF2B5EF4-FFF2-40B4-BE49-F238E27FC236}">
                <a16:creationId xmlns:a16="http://schemas.microsoft.com/office/drawing/2014/main" id="{9AC16A4E-009F-42EA-B167-1E7359E67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175" y="66077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nativescript png">
            <a:extLst>
              <a:ext uri="{FF2B5EF4-FFF2-40B4-BE49-F238E27FC236}">
                <a16:creationId xmlns:a16="http://schemas.microsoft.com/office/drawing/2014/main" id="{45B70F3E-0E38-44FB-9B23-323065D55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22" y="1016088"/>
            <a:ext cx="2146882" cy="214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D8083A-1B6A-470C-9D6F-FA7E1E04C294}"/>
              </a:ext>
            </a:extLst>
          </p:cNvPr>
          <p:cNvSpPr txBox="1"/>
          <p:nvPr/>
        </p:nvSpPr>
        <p:spPr>
          <a:xfrm>
            <a:off x="2363822" y="4027252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2</a:t>
            </a:r>
            <a:endParaRPr lang="th-TH" sz="115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2E25F4-E37A-4133-9864-9DCA50CE5B08}"/>
              </a:ext>
            </a:extLst>
          </p:cNvPr>
          <p:cNvSpPr txBox="1"/>
          <p:nvPr/>
        </p:nvSpPr>
        <p:spPr>
          <a:xfrm>
            <a:off x="8668930" y="4027252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1</a:t>
            </a:r>
            <a:endParaRPr lang="th-TH" sz="11500" dirty="0">
              <a:solidFill>
                <a:schemeClr val="bg1"/>
              </a:solidFill>
            </a:endParaRPr>
          </a:p>
        </p:txBody>
      </p:sp>
      <p:pic>
        <p:nvPicPr>
          <p:cNvPr id="8" name="Picture 4" descr="Image result for vs png">
            <a:extLst>
              <a:ext uri="{FF2B5EF4-FFF2-40B4-BE49-F238E27FC236}">
                <a16:creationId xmlns:a16="http://schemas.microsoft.com/office/drawing/2014/main" id="{A34AB0F8-C733-48BF-8634-44A18670E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197" y="2697018"/>
            <a:ext cx="1742023" cy="148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366029-B8F3-4052-8C45-B78876F285D1}"/>
              </a:ext>
            </a:extLst>
          </p:cNvPr>
          <p:cNvSpPr txBox="1"/>
          <p:nvPr/>
        </p:nvSpPr>
        <p:spPr>
          <a:xfrm>
            <a:off x="2341123" y="4014277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1</a:t>
            </a:r>
            <a:endParaRPr lang="th-TH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3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stackoverflow logo png">
            <a:extLst>
              <a:ext uri="{FF2B5EF4-FFF2-40B4-BE49-F238E27FC236}">
                <a16:creationId xmlns:a16="http://schemas.microsoft.com/office/drawing/2014/main" id="{5F418F95-D19B-4062-AC0B-796080E9E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84" y="2927843"/>
            <a:ext cx="10076033" cy="19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648019D-5C5D-45CA-B303-F8869801255D}"/>
              </a:ext>
            </a:extLst>
          </p:cNvPr>
          <p:cNvSpPr/>
          <p:nvPr/>
        </p:nvSpPr>
        <p:spPr>
          <a:xfrm>
            <a:off x="1954486" y="1284845"/>
            <a:ext cx="8283037" cy="1446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th-TH" sz="8800" b="1" dirty="0">
                <a:solidFill>
                  <a:srgbClr val="00B05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ติดบั๊ก</a:t>
            </a:r>
            <a:r>
              <a:rPr lang="th-TH" sz="8800" b="1" dirty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เมื่อไหร่</a:t>
            </a:r>
            <a:r>
              <a:rPr lang="th-TH" sz="8800" b="1" dirty="0">
                <a:solidFill>
                  <a:srgbClr val="FF0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ก็แวะมา...</a:t>
            </a:r>
            <a:endParaRPr lang="en-US" sz="8800" b="1" dirty="0">
              <a:solidFill>
                <a:srgbClr val="FF00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921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stackoverflow logo png">
            <a:extLst>
              <a:ext uri="{FF2B5EF4-FFF2-40B4-BE49-F238E27FC236}">
                <a16:creationId xmlns:a16="http://schemas.microsoft.com/office/drawing/2014/main" id="{5F418F95-D19B-4062-AC0B-796080E9E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925" y="419639"/>
            <a:ext cx="6256424" cy="122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react native png">
            <a:extLst>
              <a:ext uri="{FF2B5EF4-FFF2-40B4-BE49-F238E27FC236}">
                <a16:creationId xmlns:a16="http://schemas.microsoft.com/office/drawing/2014/main" id="{E7E34477-EEA2-4483-870B-CD7D205FE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175" y="2123739"/>
            <a:ext cx="2857500" cy="285750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nativescript png">
            <a:extLst>
              <a:ext uri="{FF2B5EF4-FFF2-40B4-BE49-F238E27FC236}">
                <a16:creationId xmlns:a16="http://schemas.microsoft.com/office/drawing/2014/main" id="{80349033-9861-439A-8922-5A8BEA9DF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22" y="2479048"/>
            <a:ext cx="2146882" cy="21468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2E5CCF-22ED-4CBA-9E45-21E0B8ECE352}"/>
              </a:ext>
            </a:extLst>
          </p:cNvPr>
          <p:cNvSpPr/>
          <p:nvPr/>
        </p:nvSpPr>
        <p:spPr>
          <a:xfrm>
            <a:off x="1419582" y="5197430"/>
            <a:ext cx="30219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4000" b="1" dirty="0">
                <a:latin typeface="Quark" panose="02000000000000000000" pitchFamily="50" charset="-34"/>
                <a:cs typeface="Quark" panose="02000000000000000000" pitchFamily="50" charset="-34"/>
              </a:rPr>
              <a:t>15,563 คำถาม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51354F-8B6D-4162-8463-20947AD2210C}"/>
              </a:ext>
            </a:extLst>
          </p:cNvPr>
          <p:cNvSpPr/>
          <p:nvPr/>
        </p:nvSpPr>
        <p:spPr>
          <a:xfrm>
            <a:off x="7827946" y="5102106"/>
            <a:ext cx="27222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4000" b="1" dirty="0">
                <a:latin typeface="Quark" panose="02000000000000000000" pitchFamily="50" charset="-34"/>
                <a:cs typeface="Quark" panose="02000000000000000000" pitchFamily="50" charset="-34"/>
              </a:rPr>
              <a:t>1,972 คำถาม</a:t>
            </a:r>
          </a:p>
        </p:txBody>
      </p:sp>
    </p:spTree>
    <p:extLst>
      <p:ext uri="{BB962C8B-B14F-4D97-AF65-F5344CB8AC3E}">
        <p14:creationId xmlns:p14="http://schemas.microsoft.com/office/powerpoint/2010/main" val="194525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Image result for react native png">
            <a:extLst>
              <a:ext uri="{FF2B5EF4-FFF2-40B4-BE49-F238E27FC236}">
                <a16:creationId xmlns:a16="http://schemas.microsoft.com/office/drawing/2014/main" id="{9AC16A4E-009F-42EA-B167-1E7359E67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175" y="66077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nativescript png">
            <a:extLst>
              <a:ext uri="{FF2B5EF4-FFF2-40B4-BE49-F238E27FC236}">
                <a16:creationId xmlns:a16="http://schemas.microsoft.com/office/drawing/2014/main" id="{45B70F3E-0E38-44FB-9B23-323065D55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22" y="1016088"/>
            <a:ext cx="2146882" cy="214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D8083A-1B6A-470C-9D6F-FA7E1E04C294}"/>
              </a:ext>
            </a:extLst>
          </p:cNvPr>
          <p:cNvSpPr txBox="1"/>
          <p:nvPr/>
        </p:nvSpPr>
        <p:spPr>
          <a:xfrm>
            <a:off x="2363822" y="4027252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3</a:t>
            </a:r>
            <a:endParaRPr lang="th-TH" sz="115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2E25F4-E37A-4133-9864-9DCA50CE5B08}"/>
              </a:ext>
            </a:extLst>
          </p:cNvPr>
          <p:cNvSpPr txBox="1"/>
          <p:nvPr/>
        </p:nvSpPr>
        <p:spPr>
          <a:xfrm>
            <a:off x="8668930" y="4027252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1</a:t>
            </a:r>
            <a:endParaRPr lang="th-TH" sz="11500" dirty="0">
              <a:solidFill>
                <a:schemeClr val="bg1"/>
              </a:solidFill>
            </a:endParaRPr>
          </a:p>
        </p:txBody>
      </p:sp>
      <p:pic>
        <p:nvPicPr>
          <p:cNvPr id="8" name="Picture 4" descr="Image result for vs png">
            <a:extLst>
              <a:ext uri="{FF2B5EF4-FFF2-40B4-BE49-F238E27FC236}">
                <a16:creationId xmlns:a16="http://schemas.microsoft.com/office/drawing/2014/main" id="{A34AB0F8-C733-48BF-8634-44A18670E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197" y="2697018"/>
            <a:ext cx="1742023" cy="148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366029-B8F3-4052-8C45-B78876F285D1}"/>
              </a:ext>
            </a:extLst>
          </p:cNvPr>
          <p:cNvSpPr txBox="1"/>
          <p:nvPr/>
        </p:nvSpPr>
        <p:spPr>
          <a:xfrm>
            <a:off x="2363821" y="4034149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2</a:t>
            </a:r>
            <a:endParaRPr lang="th-TH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71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Rectangle 133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3314" name="Picture 2" descr="Image result for and the winner is">
            <a:extLst>
              <a:ext uri="{FF2B5EF4-FFF2-40B4-BE49-F238E27FC236}">
                <a16:creationId xmlns:a16="http://schemas.microsoft.com/office/drawing/2014/main" id="{91A6A421-1718-4B7D-AEBD-8301FF434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5" b="1021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623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google pixel png">
            <a:extLst>
              <a:ext uri="{FF2B5EF4-FFF2-40B4-BE49-F238E27FC236}">
                <a16:creationId xmlns:a16="http://schemas.microsoft.com/office/drawing/2014/main" id="{EA5E4CDE-1FC9-4683-8BB9-C66E3843E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425" y="0"/>
            <a:ext cx="6445088" cy="635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iphone 7 png">
            <a:extLst>
              <a:ext uri="{FF2B5EF4-FFF2-40B4-BE49-F238E27FC236}">
                <a16:creationId xmlns:a16="http://schemas.microsoft.com/office/drawing/2014/main" id="{8FF0CE1F-1FDC-4D44-BAEF-6DB316C40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43" y="768928"/>
            <a:ext cx="5260282" cy="526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133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52DCB76-8590-401C-97FB-0141C6CAADD1}"/>
              </a:ext>
            </a:extLst>
          </p:cNvPr>
          <p:cNvGrpSpPr/>
          <p:nvPr/>
        </p:nvGrpSpPr>
        <p:grpSpPr>
          <a:xfrm>
            <a:off x="928752" y="1928588"/>
            <a:ext cx="10544323" cy="2908460"/>
            <a:chOff x="1252024" y="1910115"/>
            <a:chExt cx="10544323" cy="2908460"/>
          </a:xfrm>
        </p:grpSpPr>
        <p:pic>
          <p:nvPicPr>
            <p:cNvPr id="10246" name="Picture 6" descr="Image result for react native png">
              <a:extLst>
                <a:ext uri="{FF2B5EF4-FFF2-40B4-BE49-F238E27FC236}">
                  <a16:creationId xmlns:a16="http://schemas.microsoft.com/office/drawing/2014/main" id="{BDF8CFE7-A6E5-4998-8ABF-E037109E3E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2024" y="1910115"/>
              <a:ext cx="2908460" cy="2908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A06276-1747-4FBE-82AA-36E00C283B49}"/>
                </a:ext>
              </a:extLst>
            </p:cNvPr>
            <p:cNvSpPr txBox="1"/>
            <p:nvPr/>
          </p:nvSpPr>
          <p:spPr>
            <a:xfrm>
              <a:off x="4080260" y="2539470"/>
              <a:ext cx="771608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solidFill>
                    <a:srgbClr val="61DAFB"/>
                  </a:solidFill>
                </a:rPr>
                <a:t>React Native</a:t>
              </a:r>
              <a:endParaRPr lang="th-TH" sz="11500" dirty="0">
                <a:solidFill>
                  <a:srgbClr val="61DAF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8124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56303" y="2462289"/>
            <a:ext cx="10790134" cy="201593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12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มาลงโปรแกรมกันเถอะ</a:t>
            </a:r>
          </a:p>
        </p:txBody>
      </p:sp>
    </p:spTree>
    <p:extLst>
      <p:ext uri="{BB962C8B-B14F-4D97-AF65-F5344CB8AC3E}">
        <p14:creationId xmlns:p14="http://schemas.microsoft.com/office/powerpoint/2010/main" val="150659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35495" y="953902"/>
            <a:ext cx="8231741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96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1. โหลดแอพ </a:t>
            </a:r>
            <a:r>
              <a:rPr lang="en-US" sz="96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Expo</a:t>
            </a:r>
            <a:endParaRPr lang="th-TH" sz="9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1DA383-23D5-4ACD-BA4E-3052373AD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689" y="3141495"/>
            <a:ext cx="5346505" cy="37851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E81909-582E-4EEC-B569-1E21AFA7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54" y="3141495"/>
            <a:ext cx="5438823" cy="3716505"/>
          </a:xfrm>
          <a:prstGeom prst="rect">
            <a:avLst/>
          </a:prstGeom>
        </p:spPr>
      </p:pic>
      <p:pic>
        <p:nvPicPr>
          <p:cNvPr id="16386" name="Picture 2" descr="Image result for app store png">
            <a:extLst>
              <a:ext uri="{FF2B5EF4-FFF2-40B4-BE49-F238E27FC236}">
                <a16:creationId xmlns:a16="http://schemas.microsoft.com/office/drawing/2014/main" id="{D7FF126C-4D07-44CB-A0DA-FEE1EFF10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637" y="2523562"/>
            <a:ext cx="1182855" cy="118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Image result for play store png">
            <a:extLst>
              <a:ext uri="{FF2B5EF4-FFF2-40B4-BE49-F238E27FC236}">
                <a16:creationId xmlns:a16="http://schemas.microsoft.com/office/drawing/2014/main" id="{0EEC6856-557C-4C2C-809E-B870B14AC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941" y="2286850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6762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0410" y="953902"/>
            <a:ext cx="10241907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96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2. เปิด </a:t>
            </a:r>
            <a:r>
              <a:rPr lang="en-US" sz="96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command line</a:t>
            </a:r>
            <a:endParaRPr lang="th-TH" sz="9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6992E3-48EA-424A-8181-13F0E35AF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154" y="2995646"/>
            <a:ext cx="9627335" cy="503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058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19417" y="953902"/>
            <a:ext cx="7463903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96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3. ติดตั้งโปรแกรม</a:t>
            </a:r>
            <a:endParaRPr lang="th-TH" sz="9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88451D-A749-401F-84ED-601904B77EFB}"/>
              </a:ext>
            </a:extLst>
          </p:cNvPr>
          <p:cNvSpPr/>
          <p:nvPr/>
        </p:nvSpPr>
        <p:spPr>
          <a:xfrm>
            <a:off x="598589" y="3516708"/>
            <a:ext cx="109055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srgbClr val="D4D4D4"/>
                </a:solidFill>
                <a:latin typeface="Consolas" panose="020B0609020204030204" pitchFamily="49" charset="0"/>
              </a:rPr>
              <a:t>npm</a:t>
            </a: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 install -g create-react-native-app</a:t>
            </a:r>
            <a:endParaRPr lang="en-US" sz="4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98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7044" y="953902"/>
            <a:ext cx="9148659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96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4. สร้างโปรเจ</a:t>
            </a:r>
            <a:r>
              <a:rPr lang="th-TH" sz="9600" b="1" dirty="0" err="1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็คข</a:t>
            </a:r>
            <a:r>
              <a:rPr lang="th-TH" sz="96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องเรา</a:t>
            </a:r>
            <a:endParaRPr lang="th-TH" sz="9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C8DC38-5900-4DA6-ACA5-616D7C9DBDD8}"/>
              </a:ext>
            </a:extLst>
          </p:cNvPr>
          <p:cNvSpPr/>
          <p:nvPr/>
        </p:nvSpPr>
        <p:spPr>
          <a:xfrm>
            <a:off x="732192" y="3490161"/>
            <a:ext cx="10727617" cy="83099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create-react-native-app </a:t>
            </a:r>
            <a:r>
              <a:rPr lang="th-TH" sz="4800" dirty="0">
                <a:solidFill>
                  <a:srgbClr val="D4D4D4"/>
                </a:solidFill>
                <a:latin typeface="Consolas" panose="020B0609020204030204" pitchFamily="49" charset="0"/>
              </a:rPr>
              <a:t>ชื่อแอ</a:t>
            </a:r>
            <a:r>
              <a:rPr lang="th-TH" sz="4800" dirty="0" err="1">
                <a:solidFill>
                  <a:srgbClr val="D4D4D4"/>
                </a:solidFill>
                <a:latin typeface="Consolas" panose="020B0609020204030204" pitchFamily="49" charset="0"/>
              </a:rPr>
              <a:t>พข</a:t>
            </a:r>
            <a:r>
              <a:rPr lang="th-TH" sz="4800" dirty="0">
                <a:solidFill>
                  <a:srgbClr val="D4D4D4"/>
                </a:solidFill>
                <a:latin typeface="Consolas" panose="020B0609020204030204" pitchFamily="49" charset="0"/>
              </a:rPr>
              <a:t>องเรา</a:t>
            </a:r>
            <a:endParaRPr lang="th-TH" sz="4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472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82631" y="953902"/>
            <a:ext cx="7937494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96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5. </a:t>
            </a:r>
            <a:r>
              <a:rPr lang="en-US" sz="96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Run Program</a:t>
            </a:r>
            <a:endParaRPr lang="th-TH" sz="9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4DD690-9C9D-481D-8676-F3EAECCEF031}"/>
              </a:ext>
            </a:extLst>
          </p:cNvPr>
          <p:cNvSpPr/>
          <p:nvPr/>
        </p:nvSpPr>
        <p:spPr>
          <a:xfrm>
            <a:off x="3576992" y="3105835"/>
            <a:ext cx="5038016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0" dirty="0">
                <a:solidFill>
                  <a:srgbClr val="569CD6"/>
                </a:solidFill>
                <a:latin typeface="Consolas" panose="020B0609020204030204" pitchFamily="49" charset="0"/>
              </a:rPr>
              <a:t>cd</a:t>
            </a:r>
            <a:r>
              <a:rPr lang="en-US" sz="6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th-TH" sz="6000" dirty="0">
                <a:solidFill>
                  <a:srgbClr val="D4D4D4"/>
                </a:solidFill>
                <a:latin typeface="Consolas" panose="020B0609020204030204" pitchFamily="49" charset="0"/>
              </a:rPr>
              <a:t>ชื่อแอ</a:t>
            </a:r>
            <a:r>
              <a:rPr lang="th-TH" sz="6000" dirty="0" err="1">
                <a:solidFill>
                  <a:srgbClr val="D4D4D4"/>
                </a:solidFill>
                <a:latin typeface="Consolas" panose="020B0609020204030204" pitchFamily="49" charset="0"/>
              </a:rPr>
              <a:t>พข</a:t>
            </a:r>
            <a:r>
              <a:rPr lang="th-TH" sz="6000" dirty="0">
                <a:solidFill>
                  <a:srgbClr val="D4D4D4"/>
                </a:solidFill>
                <a:latin typeface="Consolas" panose="020B0609020204030204" pitchFamily="49" charset="0"/>
              </a:rPr>
              <a:t>องเรา</a:t>
            </a:r>
          </a:p>
          <a:p>
            <a:r>
              <a:rPr lang="en-US" sz="6000" dirty="0" err="1">
                <a:solidFill>
                  <a:srgbClr val="D4D4D4"/>
                </a:solidFill>
                <a:latin typeface="Consolas" panose="020B0609020204030204" pitchFamily="49" charset="0"/>
              </a:rPr>
              <a:t>npm</a:t>
            </a:r>
            <a:r>
              <a:rPr lang="en-US" sz="6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6000" dirty="0">
                <a:solidFill>
                  <a:srgbClr val="569CD6"/>
                </a:solidFill>
                <a:latin typeface="Consolas" panose="020B0609020204030204" pitchFamily="49" charset="0"/>
              </a:rPr>
              <a:t>start</a:t>
            </a:r>
            <a:endParaRPr lang="en-US" sz="6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0160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80EA-4F53-471D-8FF0-C88534B2A53C}"/>
              </a:ext>
            </a:extLst>
          </p:cNvPr>
          <p:cNvSpPr/>
          <p:nvPr/>
        </p:nvSpPr>
        <p:spPr>
          <a:xfrm>
            <a:off x="1880213" y="215238"/>
            <a:ext cx="8342347" cy="304698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96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6. แสกน </a:t>
            </a:r>
            <a:r>
              <a:rPr lang="en-US" sz="96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QR code</a:t>
            </a:r>
            <a:endParaRPr lang="th-TH" sz="9600" b="1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pPr algn="ctr"/>
            <a:r>
              <a:rPr lang="th-TH" sz="96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ด้วยแอพ </a:t>
            </a:r>
            <a:r>
              <a:rPr lang="en-US" sz="96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expo</a:t>
            </a:r>
            <a:endParaRPr lang="th-TH" sz="9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E2E116-DA70-4A59-BAA1-5D223FABD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946" y="3262226"/>
            <a:ext cx="3968880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628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s://cdn-images-1.medium.com/max/1600/1*SLWJhq3hD0WhPcQgfdDVXw.png">
            <a:extLst>
              <a:ext uri="{FF2B5EF4-FFF2-40B4-BE49-F238E27FC236}">
                <a16:creationId xmlns:a16="http://schemas.microsoft.com/office/drawing/2014/main" id="{9E49D2DC-21AA-4E6D-BD40-AEE315BD8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488" y="38526"/>
            <a:ext cx="7557025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D472B9-7A4D-42CD-8863-B21FA90CA484}"/>
              </a:ext>
            </a:extLst>
          </p:cNvPr>
          <p:cNvSpPr/>
          <p:nvPr/>
        </p:nvSpPr>
        <p:spPr>
          <a:xfrm>
            <a:off x="958034" y="6110869"/>
            <a:ext cx="9795566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2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ที่มาภาพ</a:t>
            </a:r>
            <a:r>
              <a:rPr lang="en-US" sz="2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 https://kobkrit.com/</a:t>
            </a:r>
            <a:r>
              <a:rPr lang="th-TH" sz="2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สรุป-อนาคตของ-</a:t>
            </a:r>
            <a:r>
              <a:rPr lang="en-US" sz="2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react-native-a7b4a2caa544</a:t>
            </a:r>
            <a:endParaRPr lang="th-TH" sz="28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589578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E424FA-6F43-4297-A9FB-C93E1365CB80}"/>
              </a:ext>
            </a:extLst>
          </p:cNvPr>
          <p:cNvSpPr/>
          <p:nvPr/>
        </p:nvSpPr>
        <p:spPr>
          <a:xfrm>
            <a:off x="1633423" y="272614"/>
            <a:ext cx="8925154" cy="70173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import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React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from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'react'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import {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StyleSheet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View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} from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'react-native'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export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App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extends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React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  render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      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View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={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styles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.container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        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Text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Open up App.js to start working on your app!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Text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        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Text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Changes you make will automatically reload.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Text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        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Text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Shake your phone to open the developer menu.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Text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      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View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styles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StyleSheet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  container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    flex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backgroundColor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'#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fff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alignItems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'center’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justifyContent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'center’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886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iphone png">
            <a:extLst>
              <a:ext uri="{FF2B5EF4-FFF2-40B4-BE49-F238E27FC236}">
                <a16:creationId xmlns:a16="http://schemas.microsoft.com/office/drawing/2014/main" id="{CAD569DC-BC2D-41CA-959C-3D93EB3A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043" y="614798"/>
            <a:ext cx="5238750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objective c png">
            <a:extLst>
              <a:ext uri="{FF2B5EF4-FFF2-40B4-BE49-F238E27FC236}">
                <a16:creationId xmlns:a16="http://schemas.microsoft.com/office/drawing/2014/main" id="{07958905-21C9-48D4-B761-6E2DEBD28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401" y="238468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swift language png">
            <a:extLst>
              <a:ext uri="{FF2B5EF4-FFF2-40B4-BE49-F238E27FC236}">
                <a16:creationId xmlns:a16="http://schemas.microsoft.com/office/drawing/2014/main" id="{53C48E57-D46E-4D9F-815C-76D692E17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793" y="238468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36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L -0.27708 -0.000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5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google pixel png">
            <a:extLst>
              <a:ext uri="{FF2B5EF4-FFF2-40B4-BE49-F238E27FC236}">
                <a16:creationId xmlns:a16="http://schemas.microsoft.com/office/drawing/2014/main" id="{7B76DB89-22CE-4312-ACE9-2F2733CC1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8" y="61913"/>
            <a:ext cx="6829425" cy="673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java png">
            <a:extLst>
              <a:ext uri="{FF2B5EF4-FFF2-40B4-BE49-F238E27FC236}">
                <a16:creationId xmlns:a16="http://schemas.microsoft.com/office/drawing/2014/main" id="{CF89435D-07F6-47B9-BD2D-78BD20AC5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363" y="24765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C0E9426-8F48-46EB-BD05-65EFBECDE294}"/>
              </a:ext>
            </a:extLst>
          </p:cNvPr>
          <p:cNvGrpSpPr/>
          <p:nvPr/>
        </p:nvGrpSpPr>
        <p:grpSpPr>
          <a:xfrm>
            <a:off x="9194760" y="2476500"/>
            <a:ext cx="1725152" cy="2259200"/>
            <a:chOff x="9330948" y="2709862"/>
            <a:chExt cx="1725152" cy="2259200"/>
          </a:xfrm>
        </p:grpSpPr>
        <p:pic>
          <p:nvPicPr>
            <p:cNvPr id="4104" name="Picture 8" descr="Image result for Kotlin png">
              <a:extLst>
                <a:ext uri="{FF2B5EF4-FFF2-40B4-BE49-F238E27FC236}">
                  <a16:creationId xmlns:a16="http://schemas.microsoft.com/office/drawing/2014/main" id="{1BDA10EB-41B7-4525-B0F7-846EBA1B5F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8534" y="2709862"/>
              <a:ext cx="1447800" cy="1438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1749C5-43E5-47F6-AF1C-34BA5106A19A}"/>
                </a:ext>
              </a:extLst>
            </p:cNvPr>
            <p:cNvSpPr txBox="1"/>
            <p:nvPr/>
          </p:nvSpPr>
          <p:spPr>
            <a:xfrm>
              <a:off x="9330948" y="4138065"/>
              <a:ext cx="1725152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8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Kotlin</a:t>
              </a:r>
              <a:endParaRPr lang="th-TH" sz="4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32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849 -0.0006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4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9221" y="769518"/>
            <a:ext cx="10224274" cy="540147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เราเรียกแอพที่พัฒนา</a:t>
            </a:r>
          </a:p>
          <a:p>
            <a:pPr algn="ctr"/>
            <a:r>
              <a:rPr lang="th-TH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ด้วยกลุ่มภาษาเหล่านี้ว่า</a:t>
            </a:r>
            <a:endParaRPr lang="en-US" sz="115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pPr algn="ctr"/>
            <a:r>
              <a:rPr lang="en-US" sz="11500" b="1" dirty="0">
                <a:solidFill>
                  <a:srgbClr val="92D05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Native App</a:t>
            </a:r>
            <a:endParaRPr lang="th-TH" sz="11500" b="1" dirty="0">
              <a:solidFill>
                <a:srgbClr val="92D05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67612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2295" y="633575"/>
            <a:ext cx="546482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Native App:</a:t>
            </a:r>
          </a:p>
        </p:txBody>
      </p:sp>
      <p:sp>
        <p:nvSpPr>
          <p:cNvPr id="6" name="Rectangle 5"/>
          <p:cNvSpPr/>
          <p:nvPr/>
        </p:nvSpPr>
        <p:spPr>
          <a:xfrm>
            <a:off x="999935" y="2172815"/>
            <a:ext cx="9815508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เป็นแอพที่ถูกพัฒนาด้วย</a:t>
            </a:r>
            <a:r>
              <a:rPr lang="th-TH" sz="54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ภาษาพื้นฐาน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ของระบบปฏิบัติการ</a:t>
            </a:r>
            <a:r>
              <a:rPr lang="th-TH" sz="5400" dirty="0" err="1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นั้นๆ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เช่น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:-</a:t>
            </a:r>
          </a:p>
          <a:p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Android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ก็ต้อง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Java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หรือ </a:t>
            </a:r>
            <a:r>
              <a:rPr lang="en-US" sz="5400" dirty="0" err="1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Kotlin</a:t>
            </a:r>
            <a:endParaRPr lang="en-US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iOS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ก็ต้อง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Object-C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หรือ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Swift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เมื่อพัฒนาแล้ว </a:t>
            </a:r>
            <a:r>
              <a:rPr lang="th-TH" sz="54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ไม่สามารภใช้งานข้ามระบบกันได้</a:t>
            </a:r>
          </a:p>
        </p:txBody>
      </p:sp>
    </p:spTree>
    <p:extLst>
      <p:ext uri="{BB962C8B-B14F-4D97-AF65-F5344CB8AC3E}">
        <p14:creationId xmlns:p14="http://schemas.microsoft.com/office/powerpoint/2010/main" val="278540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4547D-E852-4AD3-B783-38CC122B9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rgbClr val="92D05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ข้อดีของแอพ </a:t>
            </a:r>
            <a:r>
              <a:rPr lang="en-US" b="1" dirty="0">
                <a:solidFill>
                  <a:srgbClr val="92D05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Native</a:t>
            </a:r>
            <a:endParaRPr lang="th-TH" b="1" dirty="0">
              <a:solidFill>
                <a:srgbClr val="92D05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36A20-6F03-4D52-98F2-C630EAFAF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สามารถรีดประสิทธิภาพการ</a:t>
            </a:r>
            <a:r>
              <a:rPr lang="th-TH" sz="40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ทำงานได้อย่างเต็มที่</a:t>
            </a:r>
          </a:p>
          <a:p>
            <a:r>
              <a:rPr lang="th-TH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สามารถ</a:t>
            </a:r>
            <a:r>
              <a:rPr lang="th-TH" sz="40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เข้าถึงฟีเจอร์</a:t>
            </a:r>
            <a:r>
              <a:rPr lang="th-TH" sz="4000" dirty="0" err="1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ต่างๆ</a:t>
            </a:r>
            <a:r>
              <a:rPr lang="th-TH" sz="40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th-TH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ของมือถือและระบบ</a:t>
            </a:r>
            <a:r>
              <a:rPr lang="th-TH" sz="4000" dirty="0" err="1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นั้นๆ</a:t>
            </a:r>
            <a:r>
              <a:rPr lang="th-TH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th-TH" sz="40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ได้ทั้งหมด</a:t>
            </a:r>
          </a:p>
          <a:p>
            <a:r>
              <a:rPr lang="th-TH" sz="40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ได้รับการสนับสนุนจากผู้พัฒนาระบบ</a:t>
            </a:r>
            <a:r>
              <a:rPr lang="th-TH" sz="4000" dirty="0" err="1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นั้นๆ</a:t>
            </a:r>
            <a:r>
              <a:rPr lang="th-TH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อย่างเป็นทางการ</a:t>
            </a:r>
          </a:p>
          <a:p>
            <a:r>
              <a:rPr lang="th-TH" sz="40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ไม่มีข้อจำกัด</a:t>
            </a:r>
            <a:r>
              <a:rPr lang="th-TH" sz="4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ในการปรับแต่ง</a:t>
            </a:r>
            <a:r>
              <a:rPr lang="th-TH" sz="40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หน้าตาของแอพ</a:t>
            </a:r>
          </a:p>
        </p:txBody>
      </p:sp>
    </p:spTree>
    <p:extLst>
      <p:ext uri="{BB962C8B-B14F-4D97-AF65-F5344CB8AC3E}">
        <p14:creationId xmlns:p14="http://schemas.microsoft.com/office/powerpoint/2010/main" val="2789009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8949</TotalTime>
  <Words>572</Words>
  <Application>Microsoft Office PowerPoint</Application>
  <PresentationFormat>Widescreen</PresentationFormat>
  <Paragraphs>115</Paragraphs>
  <Slides>49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Aharoni</vt:lpstr>
      <vt:lpstr>Arial</vt:lpstr>
      <vt:lpstr>Calibri</vt:lpstr>
      <vt:lpstr>Calibri Light</vt:lpstr>
      <vt:lpstr>Consolas</vt:lpstr>
      <vt:lpstr>Cordia New</vt:lpstr>
      <vt:lpstr>Quark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ข้อดีของแอพ Native</vt:lpstr>
      <vt:lpstr>ข้อเสียของแอพ Hybrid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ข้อดีของแอพ Hybrid</vt:lpstr>
      <vt:lpstr>ข้อเสียของแอพ Hybrid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ข้อดีของแอพ Cross-Platform</vt:lpstr>
      <vt:lpstr>ข้อเสียของแอพ Cross-Platform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Chonchanok Meuangruengwit</dc:creator>
  <cp:lastModifiedBy>ชนม์ชนก เมืองเรืองวิทย์</cp:lastModifiedBy>
  <cp:revision>386</cp:revision>
  <dcterms:created xsi:type="dcterms:W3CDTF">2017-02-21T15:11:35Z</dcterms:created>
  <dcterms:modified xsi:type="dcterms:W3CDTF">2017-06-23T21:56:55Z</dcterms:modified>
</cp:coreProperties>
</file>